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  <p:sldMasterId id="2147483667" r:id="rId4"/>
  </p:sldMasterIdLst>
  <p:notesMasterIdLst>
    <p:notesMasterId r:id="rId7"/>
  </p:notesMasterIdLst>
  <p:sldIdLst>
    <p:sldId id="3228" r:id="rId5"/>
    <p:sldId id="270" r:id="rId6"/>
    <p:sldId id="293" r:id="rId8"/>
    <p:sldId id="548" r:id="rId9"/>
    <p:sldId id="3257" r:id="rId10"/>
    <p:sldId id="3256" r:id="rId11"/>
    <p:sldId id="3258" r:id="rId12"/>
    <p:sldId id="3270" r:id="rId13"/>
    <p:sldId id="3259" r:id="rId14"/>
    <p:sldId id="3261" r:id="rId15"/>
    <p:sldId id="3262" r:id="rId16"/>
    <p:sldId id="3281" r:id="rId17"/>
    <p:sldId id="3286" r:id="rId18"/>
    <p:sldId id="3297" r:id="rId19"/>
    <p:sldId id="3287" r:id="rId20"/>
    <p:sldId id="3288" r:id="rId21"/>
    <p:sldId id="3289" r:id="rId22"/>
    <p:sldId id="3263" r:id="rId23"/>
    <p:sldId id="3264" r:id="rId24"/>
    <p:sldId id="3265" r:id="rId25"/>
    <p:sldId id="3266" r:id="rId26"/>
    <p:sldId id="3267" r:id="rId27"/>
    <p:sldId id="3268" r:id="rId28"/>
    <p:sldId id="330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888" y="579"/>
      </p:cViewPr>
      <p:guideLst>
        <p:guide orient="horz" pos="2209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3A62-8780-4CAA-8D19-25292B7F56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95DCBA-0CD2-47DC-90CF-EC7D70760B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DC35-3D39-4E5D-813A-1465AB594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6EB1-3B9C-423A-A463-BABF6B6D69D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489175" y="3114488"/>
            <a:ext cx="3213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4665" b="0" i="0">
                <a:solidFill>
                  <a:schemeClr val="lt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type="body" idx="1"/>
          </p:nvPr>
        </p:nvSpPr>
        <p:spPr>
          <a:xfrm>
            <a:off x="952619" y="1164537"/>
            <a:ext cx="10286400" cy="4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600" lvl="0" indent="-3048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65" b="0" i="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L="1219200" lvl="1" indent="-3048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828800" lvl="2" indent="-3048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2438400" lvl="3" indent="-3048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3048000" lvl="4" indent="-3048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3657600" lvl="5" indent="-3048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4267200" lvl="6" indent="-3048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4876800" lvl="7" indent="-3048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5486400" lvl="8" indent="-3048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type="ftr" idx="11"/>
          </p:nvPr>
        </p:nvSpPr>
        <p:spPr>
          <a:xfrm>
            <a:off x="4145280" y="6377940"/>
            <a:ext cx="39012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dt" idx="10"/>
          </p:nvPr>
        </p:nvSpPr>
        <p:spPr>
          <a:xfrm>
            <a:off x="609600" y="6377940"/>
            <a:ext cx="2804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type="sldNum" idx="12"/>
          </p:nvPr>
        </p:nvSpPr>
        <p:spPr>
          <a:xfrm>
            <a:off x="8778240" y="6377940"/>
            <a:ext cx="2804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9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9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microsoft.com/office/2007/relationships/hdphoto" Target="../media/hdphoto2.wdp"/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546580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07012" y="3015537"/>
            <a:ext cx="744029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Semantic Segmentation: Unet</a:t>
            </a:r>
            <a:endParaRPr lang="en-US" altLang="zh-CN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052060" y="4641850"/>
            <a:ext cx="3784600" cy="1506855"/>
            <a:chOff x="5037732" y="4825564"/>
            <a:chExt cx="3028952" cy="955549"/>
          </a:xfrm>
        </p:grpSpPr>
        <p:sp>
          <p:nvSpPr>
            <p:cNvPr id="16" name="文本占位符 56"/>
            <p:cNvSpPr txBox="1"/>
            <p:nvPr/>
          </p:nvSpPr>
          <p:spPr>
            <a:xfrm>
              <a:off x="5420417" y="4825564"/>
              <a:ext cx="2154317" cy="589517"/>
            </a:xfrm>
            <a:custGeom>
              <a:avLst/>
              <a:gdLst>
                <a:gd name="connsiteX0" fmla="*/ 0 w 1747925"/>
                <a:gd name="connsiteY0" fmla="*/ 176559 h 353120"/>
                <a:gd name="connsiteX1" fmla="*/ 0 w 1747925"/>
                <a:gd name="connsiteY1" fmla="*/ 176560 h 353120"/>
                <a:gd name="connsiteX2" fmla="*/ 0 w 1747925"/>
                <a:gd name="connsiteY2" fmla="*/ 176560 h 353120"/>
                <a:gd name="connsiteX3" fmla="*/ 176560 w 1747925"/>
                <a:gd name="connsiteY3" fmla="*/ 0 h 353120"/>
                <a:gd name="connsiteX4" fmla="*/ 1571365 w 1747925"/>
                <a:gd name="connsiteY4" fmla="*/ 0 h 353120"/>
                <a:gd name="connsiteX5" fmla="*/ 1747925 w 1747925"/>
                <a:gd name="connsiteY5" fmla="*/ 176560 h 353120"/>
                <a:gd name="connsiteX6" fmla="*/ 1747924 w 1747925"/>
                <a:gd name="connsiteY6" fmla="*/ 176560 h 353120"/>
                <a:gd name="connsiteX7" fmla="*/ 1571364 w 1747925"/>
                <a:gd name="connsiteY7" fmla="*/ 353120 h 353120"/>
                <a:gd name="connsiteX8" fmla="*/ 176560 w 1747925"/>
                <a:gd name="connsiteY8" fmla="*/ 353119 h 353120"/>
                <a:gd name="connsiteX9" fmla="*/ 13875 w 1747925"/>
                <a:gd name="connsiteY9" fmla="*/ 245284 h 353120"/>
                <a:gd name="connsiteX10" fmla="*/ 0 w 1747925"/>
                <a:gd name="connsiteY10" fmla="*/ 176560 h 353120"/>
                <a:gd name="connsiteX11" fmla="*/ 13875 w 1747925"/>
                <a:gd name="connsiteY11" fmla="*/ 107835 h 353120"/>
                <a:gd name="connsiteX12" fmla="*/ 176560 w 1747925"/>
                <a:gd name="connsiteY12" fmla="*/ 0 h 35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7925" h="353120">
                  <a:moveTo>
                    <a:pt x="0" y="176559"/>
                  </a:moveTo>
                  <a:lnTo>
                    <a:pt x="0" y="176560"/>
                  </a:lnTo>
                  <a:lnTo>
                    <a:pt x="0" y="176560"/>
                  </a:lnTo>
                  <a:close/>
                  <a:moveTo>
                    <a:pt x="176560" y="0"/>
                  </a:moveTo>
                  <a:lnTo>
                    <a:pt x="1571365" y="0"/>
                  </a:lnTo>
                  <a:cubicBezTo>
                    <a:pt x="1668876" y="0"/>
                    <a:pt x="1747925" y="79049"/>
                    <a:pt x="1747925" y="176560"/>
                  </a:cubicBezTo>
                  <a:lnTo>
                    <a:pt x="1747924" y="176560"/>
                  </a:lnTo>
                  <a:cubicBezTo>
                    <a:pt x="1747924" y="274071"/>
                    <a:pt x="1668875" y="353120"/>
                    <a:pt x="1571364" y="353120"/>
                  </a:cubicBezTo>
                  <a:lnTo>
                    <a:pt x="176560" y="353119"/>
                  </a:lnTo>
                  <a:cubicBezTo>
                    <a:pt x="103427" y="353119"/>
                    <a:pt x="40679" y="308654"/>
                    <a:pt x="13875" y="245284"/>
                  </a:cubicBezTo>
                  <a:lnTo>
                    <a:pt x="0" y="176560"/>
                  </a:lnTo>
                  <a:lnTo>
                    <a:pt x="13875" y="107835"/>
                  </a:lnTo>
                  <a:cubicBezTo>
                    <a:pt x="40679" y="44465"/>
                    <a:pt x="103427" y="0"/>
                    <a:pt x="176560" y="0"/>
                  </a:cubicBezTo>
                  <a:close/>
                </a:path>
              </a:pathLst>
            </a:custGeom>
            <a:solidFill>
              <a:srgbClr val="1A78C3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" lastClr="FFFFFF"/>
                  </a:solidFill>
                  <a:latin typeface="Arial" panose="020B0604020202090204"/>
                  <a:ea typeface="微软雅黑" panose="020B0503020204020204" pitchFamily="34" charset="-122"/>
                </a:rPr>
                <a:t>Reporter. Jian.Yin,</a:t>
              </a:r>
              <a:endParaRPr lang="en-US" altLang="zh-CN" dirty="0">
                <a:solidFill>
                  <a:sysClr val="window" lastClr="FFFFFF"/>
                </a:solidFill>
                <a:latin typeface="Arial" panose="020B0604020202090204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en-US" altLang="zh-CN" dirty="0">
                  <a:solidFill>
                    <a:sysClr val="window" lastClr="FFFFFF"/>
                  </a:solidFill>
                  <a:latin typeface="Arial" panose="020B0604020202090204"/>
                  <a:ea typeface="微软雅黑" panose="020B0503020204020204" pitchFamily="34" charset="-122"/>
                </a:rPr>
                <a:t> Kangjian.Li, Jiuan.Liu </a:t>
              </a:r>
              <a:endParaRPr lang="en-US" altLang="zh-CN" dirty="0">
                <a:solidFill>
                  <a:sysClr val="window" lastClr="FFFFFF"/>
                </a:solidFill>
                <a:latin typeface="Arial" panose="020B0604020202090204"/>
                <a:ea typeface="微软雅黑" panose="020B0503020204020204" pitchFamily="34" charset="-122"/>
              </a:endParaRPr>
            </a:p>
          </p:txBody>
        </p:sp>
        <p:sp>
          <p:nvSpPr>
            <p:cNvPr id="17" name="文本占位符 13"/>
            <p:cNvSpPr txBox="1"/>
            <p:nvPr/>
          </p:nvSpPr>
          <p:spPr>
            <a:xfrm>
              <a:off x="5037732" y="5484842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90204"/>
                  <a:ea typeface="微软雅黑" panose="020B0503020204020204" pitchFamily="34" charset="-122"/>
                </a:rPr>
                <a:t> 2019 / 12 / 19</a:t>
              </a:r>
              <a:endParaRPr lang="zh-CN" altLang="en-US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Fully Convolution Network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1.4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1634" y="1525923"/>
            <a:ext cx="4291400" cy="23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00799" y="1525935"/>
            <a:ext cx="4319150" cy="190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05"/>
          <p:cNvSpPr txBox="1"/>
          <p:nvPr/>
        </p:nvSpPr>
        <p:spPr>
          <a:xfrm>
            <a:off x="3166110" y="5655945"/>
            <a:ext cx="5847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3754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Feature fusion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Fully Convolution Network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1.4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3" name="TextBox 205"/>
          <p:cNvSpPr txBox="1"/>
          <p:nvPr/>
        </p:nvSpPr>
        <p:spPr>
          <a:xfrm>
            <a:off x="594360" y="1807845"/>
            <a:ext cx="1092454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3754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dvantage：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There are not fully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connected layer, can accept input images of any 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Disadvantage：The results are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still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not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fine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enough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44729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86956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Architecture</a:t>
            </a:r>
            <a:endParaRPr kumimoji="0" lang="en-US" altLang="zh-CN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600" b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U net</a:t>
            </a:r>
            <a:endParaRPr kumimoji="0" lang="zh-CN" altLang="zh-CN" sz="2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2.1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293" y="964808"/>
            <a:ext cx="10286999" cy="54010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上箭头 3"/>
          <p:cNvSpPr/>
          <p:nvPr/>
        </p:nvSpPr>
        <p:spPr>
          <a:xfrm rot="8880000" flipH="1">
            <a:off x="3820795" y="1498600"/>
            <a:ext cx="106680" cy="4296833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5" name="上箭头 4"/>
          <p:cNvSpPr/>
          <p:nvPr/>
        </p:nvSpPr>
        <p:spPr>
          <a:xfrm rot="1920000" flipH="1">
            <a:off x="6902662" y="1516380"/>
            <a:ext cx="106680" cy="4296833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6" name="Google Shape;129;p23"/>
          <p:cNvSpPr/>
          <p:nvPr/>
        </p:nvSpPr>
        <p:spPr>
          <a:xfrm>
            <a:off x="3299460" y="3192780"/>
            <a:ext cx="1843405" cy="3632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 b="1" u="sng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u="sng">
                <a:solidFill>
                  <a:schemeClr val="tx1"/>
                </a:solidFill>
              </a:rPr>
              <a:t>Contracting path</a:t>
            </a:r>
            <a:endParaRPr sz="1600" b="1" u="sng">
              <a:solidFill>
                <a:schemeClr val="tx1"/>
              </a:solidFill>
            </a:endParaRPr>
          </a:p>
          <a:p>
            <a:pPr marL="152400" lvl="0" indent="0" algn="l" rtl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zh-CN" altLang="en-US" sz="1400">
              <a:latin typeface="Times New Roman" panose="02020703060505090304" charset="0"/>
              <a:ea typeface="宋体" panose="02010600030101010101" pitchFamily="2" charset="-122"/>
              <a:cs typeface="Times New Roman" panose="02020703060505090304" charset="0"/>
              <a:sym typeface="微软雅黑" panose="020B0503020204020204" pitchFamily="34" charset="-122"/>
            </a:endParaRPr>
          </a:p>
        </p:txBody>
      </p:sp>
      <p:sp>
        <p:nvSpPr>
          <p:cNvPr id="7" name="Google Shape;129;p23"/>
          <p:cNvSpPr/>
          <p:nvPr/>
        </p:nvSpPr>
        <p:spPr>
          <a:xfrm>
            <a:off x="6196330" y="2815590"/>
            <a:ext cx="1786255" cy="37719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u="sng"/>
              <a:t>Expanding path:</a:t>
            </a:r>
            <a:endParaRPr sz="1400">
              <a:latin typeface="Times New Roman" panose="02020703060505090304" charset="0"/>
              <a:ea typeface="宋体" panose="02010600030101010101" pitchFamily="2" charset="-122"/>
              <a:cs typeface="Times New Roman" panose="0202070306050509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4" grpId="1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600" b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U net</a:t>
            </a:r>
            <a:endParaRPr kumimoji="0" lang="zh-CN" altLang="zh-CN" sz="2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2.1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293" y="964808"/>
            <a:ext cx="10286999" cy="54010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上箭头 3"/>
          <p:cNvSpPr/>
          <p:nvPr/>
        </p:nvSpPr>
        <p:spPr>
          <a:xfrm rot="8880000" flipH="1">
            <a:off x="3820795" y="1498600"/>
            <a:ext cx="106680" cy="4296833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5" name="上箭头 4"/>
          <p:cNvSpPr/>
          <p:nvPr/>
        </p:nvSpPr>
        <p:spPr>
          <a:xfrm rot="1920000" flipH="1">
            <a:off x="6902662" y="1516380"/>
            <a:ext cx="106680" cy="4296833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6" name="Google Shape;129;p23"/>
          <p:cNvSpPr/>
          <p:nvPr/>
        </p:nvSpPr>
        <p:spPr>
          <a:xfrm>
            <a:off x="1417108" y="3321473"/>
            <a:ext cx="3330787" cy="16264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u="sng">
                <a:solidFill>
                  <a:schemeClr val="tx1"/>
                </a:solidFill>
              </a:rPr>
              <a:t>Contracting path:</a:t>
            </a:r>
            <a:endParaRPr sz="1600" b="1" u="sng">
              <a:solidFill>
                <a:schemeClr val="tx1"/>
              </a:solidFill>
            </a:endParaRPr>
          </a:p>
          <a:p>
            <a:pPr marL="152400" lvl="0" indent="0" algn="l" rtl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zh-CN"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</a:rPr>
              <a:t>1.</a:t>
            </a:r>
            <a:r>
              <a:rPr lang="zh-CN"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</a:rPr>
              <a:t>Increase the robustness to some small         disturbances of the input image</a:t>
            </a:r>
            <a:endParaRPr lang="zh-CN" sz="1400">
              <a:latin typeface="Times New Roman" panose="02020703060505090304" charset="0"/>
              <a:ea typeface="宋体" panose="02010600030101010101" pitchFamily="2" charset="-122"/>
              <a:cs typeface="Times New Roman" panose="02020703060505090304" charset="0"/>
            </a:endParaRPr>
          </a:p>
          <a:p>
            <a:pPr marL="152400" lvl="0" indent="0" algn="l" rtl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zh-CN"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</a:rPr>
              <a:t>2.</a:t>
            </a:r>
            <a:r>
              <a:rPr lang="zh-CN" altLang="en-US"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</a:rPr>
              <a:t>Reduce the risk of over fitting</a:t>
            </a:r>
            <a:endParaRPr lang="zh-CN" altLang="en-US" sz="1400">
              <a:latin typeface="Times New Roman" panose="02020703060505090304" charset="0"/>
              <a:ea typeface="宋体" panose="02010600030101010101" pitchFamily="2" charset="-122"/>
              <a:cs typeface="Times New Roman" panose="02020703060505090304" charset="0"/>
            </a:endParaRPr>
          </a:p>
          <a:p>
            <a:pPr marL="152400" lvl="0" indent="0" algn="l" rtl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zh-CN"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</a:rPr>
              <a:t>3.</a:t>
            </a:r>
            <a:r>
              <a:rPr lang="zh-CN" altLang="en-US"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</a:rPr>
              <a:t>Reduce the amount of computation</a:t>
            </a:r>
            <a:endParaRPr lang="zh-CN" altLang="en-US" sz="1400">
              <a:latin typeface="Times New Roman" panose="02020703060505090304" charset="0"/>
              <a:ea typeface="宋体" panose="02010600030101010101" pitchFamily="2" charset="-122"/>
              <a:cs typeface="Times New Roman" panose="02020703060505090304" charset="0"/>
            </a:endParaRPr>
          </a:p>
          <a:p>
            <a:pPr marL="152400" lvl="0" indent="0" algn="l" rtl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zh-CN"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</a:rPr>
              <a:t>4</a:t>
            </a:r>
            <a:r>
              <a:rPr lang="en-US" sz="1400">
                <a:latin typeface="Times New Roman" panose="02020703060505090304" charset="0"/>
                <a:ea typeface="微软雅黑" panose="020B0503020204020204" pitchFamily="34" charset="-122"/>
                <a:cs typeface="Times New Roman" panose="02020703060505090304" charset="0"/>
                <a:sym typeface="微软雅黑" panose="020B0503020204020204" pitchFamily="34" charset="-122"/>
              </a:rPr>
              <a:t>.</a:t>
            </a:r>
            <a:r>
              <a:rPr lang="zh-CN" altLang="en-US"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  <a:sym typeface="微软雅黑" panose="020B0503020204020204" pitchFamily="34" charset="-122"/>
              </a:rPr>
              <a:t>Increase the size of receptive field</a:t>
            </a:r>
            <a:endParaRPr lang="zh-CN" altLang="en-US" sz="1400">
              <a:latin typeface="Times New Roman" panose="02020703060505090304" charset="0"/>
              <a:ea typeface="宋体" panose="02010600030101010101" pitchFamily="2" charset="-122"/>
              <a:cs typeface="Times New Roman" panose="02020703060505090304" charset="0"/>
              <a:sym typeface="微软雅黑" panose="020B0503020204020204" pitchFamily="34" charset="-122"/>
            </a:endParaRPr>
          </a:p>
        </p:txBody>
      </p:sp>
      <p:sp>
        <p:nvSpPr>
          <p:cNvPr id="7" name="Google Shape;129;p23"/>
          <p:cNvSpPr/>
          <p:nvPr/>
        </p:nvSpPr>
        <p:spPr>
          <a:xfrm>
            <a:off x="6711950" y="3753485"/>
            <a:ext cx="3307080" cy="95948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u="sng"/>
              <a:t>Expanding path:</a:t>
            </a:r>
            <a:endParaRPr sz="1600" b="1" u="sng"/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zh-CN"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</a:rPr>
              <a:t>1.</a:t>
            </a:r>
            <a:r>
              <a:rPr lang="zh-CN" altLang="en-US"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</a:rPr>
              <a:t>Restore image to original size</a:t>
            </a:r>
            <a:endParaRPr lang="zh-CN" altLang="en-US" sz="1400">
              <a:latin typeface="Times New Roman" panose="02020703060505090304" charset="0"/>
              <a:ea typeface="宋体" panose="02010600030101010101" pitchFamily="2" charset="-122"/>
              <a:cs typeface="Times New Roman" panose="02020703060505090304" charset="0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zh-CN"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</a:rPr>
              <a:t>2.</a:t>
            </a:r>
            <a:r>
              <a:rPr sz="1400">
                <a:latin typeface="Times New Roman" panose="02020703060505090304" charset="0"/>
                <a:ea typeface="宋体" panose="02010600030101010101" pitchFamily="2" charset="-122"/>
                <a:cs typeface="Times New Roman" panose="02020703060505090304" charset="0"/>
              </a:rPr>
              <a:t>Guide encoder to select important features</a:t>
            </a:r>
            <a:endParaRPr sz="1400">
              <a:latin typeface="Times New Roman" panose="02020703060505090304" charset="0"/>
              <a:ea typeface="宋体" panose="02010600030101010101" pitchFamily="2" charset="-122"/>
              <a:cs typeface="Times New Roman" panose="0202070306050509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4" grpId="1" animBg="1"/>
      <p:bldP spid="5" grpId="1" animBg="1"/>
      <p:bldP spid="6" grpId="0" bldLvl="0" animBg="1"/>
      <p:bldP spid="7" grpId="0" bldLvl="0" animBg="1"/>
      <p:bldP spid="6" grpId="1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600" b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1x1 convolution layer</a:t>
            </a:r>
            <a:endParaRPr kumimoji="0" lang="zh-CN" altLang="zh-CN" sz="2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2.2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3832" y="1415696"/>
            <a:ext cx="76454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4180840" y="4915535"/>
            <a:ext cx="3830955" cy="153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1x1 convolutiona layer：</a:t>
            </a:r>
            <a:endParaRPr sz="2400"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rebuchet MS" panose="020B0603020202020204"/>
              <a:buAutoNum type="arabicPeriod"/>
            </a:pPr>
            <a:r>
              <a:rPr lang="zh-CN">
                <a:latin typeface="Times New Roman" panose="02020703060505090304" charset="0"/>
                <a:ea typeface="Trebuchet MS" panose="020B0603020202020204"/>
                <a:cs typeface="Times New Roman" panose="02020703060505090304" charset="0"/>
                <a:sym typeface="Trebuchet MS" panose="020B0603020202020204"/>
              </a:rPr>
              <a:t>Control dimension change</a:t>
            </a:r>
            <a:endParaRPr lang="zh-CN">
              <a:latin typeface="Times New Roman" panose="02020703060505090304" charset="0"/>
              <a:ea typeface="Trebuchet MS" panose="020B0603020202020204"/>
              <a:cs typeface="Times New Roman" panose="02020703060505090304" charset="0"/>
              <a:sym typeface="Trebuchet MS" panose="020B0603020202020204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rebuchet MS" panose="020B0603020202020204"/>
              <a:buAutoNum type="arabicPeriod"/>
            </a:pPr>
            <a:r>
              <a:rPr lang="en-US">
                <a:latin typeface="Times New Roman" panose="02020703060505090304" charset="0"/>
                <a:cs typeface="Times New Roman" panose="02020703060505090304" charset="0"/>
              </a:rPr>
              <a:t>R</a:t>
            </a:r>
            <a:r>
              <a:rPr>
                <a:latin typeface="Times New Roman" panose="02020703060505090304" charset="0"/>
                <a:cs typeface="Times New Roman" panose="02020703060505090304" charset="0"/>
              </a:rPr>
              <a:t>educe the amount of calculation and the consumption of storage</a:t>
            </a:r>
            <a:endParaRPr>
              <a:latin typeface="Times New Roman" panose="02020703060505090304" charset="0"/>
              <a:cs typeface="Times New Roman" panose="0202070306050509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600" b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Unet Loss function</a:t>
            </a:r>
            <a:endParaRPr kumimoji="0" lang="zh-CN" altLang="zh-CN" sz="2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2.3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967" y="1483434"/>
            <a:ext cx="8382000" cy="30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/>
          <p:nvPr/>
        </p:nvSpPr>
        <p:spPr>
          <a:xfrm>
            <a:off x="1043700" y="4033417"/>
            <a:ext cx="5553200" cy="19512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lang="zh-CN">
              <a:solidFill>
                <a:schemeClr val="dk1"/>
              </a:solidFill>
              <a:latin typeface="Times New Roman" panose="02020703060505090304" charset="0"/>
              <a:ea typeface="微软雅黑" panose="020B0503020204020204" pitchFamily="34" charset="-122"/>
              <a:cs typeface="Times New Roman" panose="02020703060505090304" charset="0"/>
              <a:sym typeface="微软雅黑" panose="020B0503020204020204" pitchFamily="34" charset="-122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>
                <a:solidFill>
                  <a:schemeClr val="dk1"/>
                </a:solidFill>
                <a:latin typeface="Times New Roman" panose="02020703060505090304" charset="0"/>
                <a:ea typeface="微软雅黑" panose="020B0503020204020204" pitchFamily="34" charset="-122"/>
                <a:cs typeface="Times New Roman" panose="02020703060505090304" charset="0"/>
                <a:sym typeface="微软雅黑" panose="020B0503020204020204" pitchFamily="34" charset="-122"/>
              </a:rPr>
              <a:t>pre-compute the weight map for each ground truth segmentation to com- pensate the different frequency of pixels from a certain class in the training data set</a:t>
            </a:r>
            <a:endParaRPr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600" b="1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Unet Loss function</a:t>
            </a:r>
            <a:endParaRPr kumimoji="0" lang="zh-CN" altLang="zh-CN" sz="2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2.3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" name="Google Shape;161;p26"/>
          <p:cNvPicPr preferRelativeResize="0"/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42746"/>
          <a:stretch>
            <a:fillRect/>
          </a:stretch>
        </p:blipFill>
        <p:spPr>
          <a:xfrm>
            <a:off x="713105" y="1745615"/>
            <a:ext cx="10765790" cy="302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1601" y="174280"/>
            <a:ext cx="1257299" cy="396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58171" y="2105561"/>
            <a:ext cx="253146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B6298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1B6298"/>
                  </a:gs>
                  <a:gs pos="9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908666" y="291147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5400">
                <a:solidFill>
                  <a:srgbClr val="005DA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D</a:t>
            </a:r>
            <a:r>
              <a:rPr lang="en-US" sz="5400">
                <a:solidFill>
                  <a:srgbClr val="005DA2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evelopment</a:t>
            </a:r>
            <a:endParaRPr kumimoji="0" lang="en-US" sz="5400" i="0" u="none" strike="noStrike" kern="1200" cap="none" spc="100" normalizeH="0" baseline="0" noProof="0" dirty="0">
              <a:ln>
                <a:noFill/>
              </a:ln>
              <a:solidFill>
                <a:srgbClr val="005DA2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j-cs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1" name="任意多边形: 形状 20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3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4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2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I</a:t>
            </a:r>
            <a:r>
              <a:rPr lang="en-US" altLang="zh-CN" sz="32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n</a:t>
            </a:r>
            <a:r>
              <a:rPr lang="zh-CN" altLang="en-US" sz="32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troduction</a:t>
            </a:r>
            <a:endParaRPr lang="zh-CN" altLang="en-US" sz="32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46" name="组合 45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7" name="椭圆 46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3.1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6225" y="2384425"/>
            <a:ext cx="6200775" cy="39433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11370" y="1311275"/>
            <a:ext cx="4058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What is </a:t>
            </a:r>
            <a:r>
              <a:rPr lang="en-US" altLang="zh-CN" sz="2800" b="1"/>
              <a:t>the </a:t>
            </a:r>
            <a:r>
              <a:rPr lang="zh-CN" altLang="en-US" sz="2800" b="1"/>
              <a:t>DenseNet </a:t>
            </a:r>
            <a:r>
              <a:rPr lang="en-US" altLang="zh-CN" sz="2800" b="1"/>
              <a:t>?</a:t>
            </a:r>
            <a:endParaRPr lang="en-US" altLang="zh-CN" sz="2800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50851" y="964573"/>
            <a:ext cx="11741149" cy="5893427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85242" y="1134978"/>
            <a:ext cx="2341880" cy="897696"/>
            <a:chOff x="5576876" y="540040"/>
            <a:chExt cx="2341880" cy="897696"/>
          </a:xfrm>
        </p:grpSpPr>
        <p:sp>
          <p:nvSpPr>
            <p:cNvPr id="18" name="文本框 17"/>
            <p:cNvSpPr txBox="1"/>
            <p:nvPr/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C6299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76876" y="977361"/>
              <a:ext cx="2341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Background</a:t>
              </a:r>
              <a:endPara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789084" y="1134978"/>
            <a:ext cx="2435860" cy="897696"/>
            <a:chOff x="8704421" y="540040"/>
            <a:chExt cx="2435860" cy="897696"/>
          </a:xfrm>
        </p:grpSpPr>
        <p:sp>
          <p:nvSpPr>
            <p:cNvPr id="22" name="文本框 21"/>
            <p:cNvSpPr txBox="1"/>
            <p:nvPr/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1C6299"/>
                      </a:gs>
                      <a:gs pos="97403">
                        <a:srgbClr val="5C307D">
                          <a:alpha val="0"/>
                        </a:srgbClr>
                      </a:gs>
                      <a:gs pos="97000">
                        <a:schemeClr val="bg1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1C6299"/>
                    </a:gs>
                    <a:gs pos="97403">
                      <a:srgbClr val="5C307D">
                        <a:alpha val="0"/>
                      </a:srgbClr>
                    </a:gs>
                    <a:gs pos="97000">
                      <a:schemeClr val="bg1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04421" y="977361"/>
              <a:ext cx="243586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Architecture</a:t>
              </a:r>
              <a:endPara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85242" y="2876334"/>
            <a:ext cx="2515870" cy="867154"/>
            <a:chOff x="5576876" y="2230747"/>
            <a:chExt cx="2515870" cy="867154"/>
          </a:xfrm>
        </p:grpSpPr>
        <p:sp>
          <p:nvSpPr>
            <p:cNvPr id="26" name="文本框 25"/>
            <p:cNvSpPr txBox="1"/>
            <p:nvPr/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 spc="300">
                  <a:gradFill>
                    <a:gsLst>
                      <a:gs pos="0">
                        <a:srgbClr val="5C307D"/>
                      </a:gs>
                      <a:gs pos="90000">
                        <a:srgbClr val="5C307D">
                          <a:alpha val="0"/>
                        </a:srgbClr>
                      </a:gs>
                    </a:gsLst>
                    <a:lin ang="5400000" scaled="1"/>
                  </a:gradFill>
                  <a:latin typeface="Impact" panose="020B0806030902050204" pitchFamily="34" charset="0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1C6299"/>
                      </a:gs>
                      <a:gs pos="90000">
                        <a:schemeClr val="bg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1C6299"/>
                    </a:gs>
                    <a:gs pos="9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76876" y="2637526"/>
              <a:ext cx="25158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rPr>
                <a:t>Development</a:t>
              </a:r>
              <a:endPara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 rot="16200000">
            <a:off x="-1541780" y="2869565"/>
            <a:ext cx="5445760" cy="144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8800" b="1" i="0" u="none" strike="noStrike" kern="1200" cap="none" spc="50" normalizeH="0" baseline="0" noProof="0" dirty="0">
                <a:ln>
                  <a:noFill/>
                </a:ln>
                <a:solidFill>
                  <a:srgbClr val="1C6299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rPr>
              <a:t>.</a:t>
            </a:r>
            <a:endParaRPr kumimoji="0" lang="zh-CN" altLang="en-US" sz="8800" b="1" i="0" u="none" strike="noStrike" kern="1200" cap="none" spc="50" normalizeH="0" baseline="0" noProof="0" dirty="0">
              <a:ln>
                <a:noFill/>
              </a:ln>
              <a:solidFill>
                <a:srgbClr val="1C6299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0718598" y="6315848"/>
            <a:ext cx="1052654" cy="108000"/>
            <a:chOff x="10467218" y="6126091"/>
            <a:chExt cx="1052654" cy="108000"/>
          </a:xfrm>
          <a:gradFill>
            <a:gsLst>
              <a:gs pos="0">
                <a:srgbClr val="1C6299"/>
              </a:gs>
              <a:gs pos="100000">
                <a:srgbClr val="5C307D">
                  <a:alpha val="40000"/>
                </a:srgbClr>
              </a:gs>
            </a:gsLst>
            <a:lin ang="0" scaled="0"/>
          </a:gradFill>
        </p:grpSpPr>
        <p:sp>
          <p:nvSpPr>
            <p:cNvPr id="40" name="椭圆 39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C307D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80" y="4254448"/>
            <a:ext cx="2826118" cy="1884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7" name="标题占位符 1"/>
          <p:cNvSpPr txBox="1"/>
          <p:nvPr/>
        </p:nvSpPr>
        <p:spPr>
          <a:xfrm>
            <a:off x="1132205" y="-88900"/>
            <a:ext cx="8312150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2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DenseNet: better CNN model than ResNet</a:t>
            </a:r>
            <a:endParaRPr lang="zh-CN" altLang="en-US" sz="32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660400" y="8747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88" name="组合 87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89" name="椭圆 88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3.2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rcRect r="67" b="17404"/>
          <a:stretch>
            <a:fillRect/>
          </a:stretch>
        </p:blipFill>
        <p:spPr>
          <a:xfrm>
            <a:off x="4715510" y="1183640"/>
            <a:ext cx="5711190" cy="16363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rcRect r="411" b="16577"/>
          <a:stretch>
            <a:fillRect/>
          </a:stretch>
        </p:blipFill>
        <p:spPr>
          <a:xfrm>
            <a:off x="4735195" y="3680460"/>
            <a:ext cx="5691505" cy="20707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475480" y="2820035"/>
            <a:ext cx="6711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Figure 1 short circuit connection mechanism of ResNet network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715510" y="5918200"/>
            <a:ext cx="6231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Figure 2 DenseNet network's dense connection mechanism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132205" y="3021330"/>
            <a:ext cx="31826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The difference between </a:t>
            </a:r>
            <a:r>
              <a:rPr lang="en-US" altLang="zh-CN" sz="2000" b="1"/>
              <a:t>ResNet and DenseNet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5"/>
          <p:cNvSpPr txBox="1"/>
          <p:nvPr/>
        </p:nvSpPr>
        <p:spPr>
          <a:xfrm>
            <a:off x="660400" y="2953385"/>
            <a:ext cx="3601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Save parameters</a:t>
            </a:r>
            <a:endParaRPr kumimoji="0" lang="en-US" sz="2400" b="1" i="0" u="none" strike="noStrike" kern="1200" cap="none" spc="0" normalizeH="0" baseline="0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TextBox 205"/>
          <p:cNvSpPr txBox="1"/>
          <p:nvPr/>
        </p:nvSpPr>
        <p:spPr>
          <a:xfrm>
            <a:off x="4980940" y="2953385"/>
            <a:ext cx="3430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Anti-overfitting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05"/>
          <p:cNvSpPr txBox="1"/>
          <p:nvPr/>
        </p:nvSpPr>
        <p:spPr>
          <a:xfrm>
            <a:off x="1742440" y="5339080"/>
            <a:ext cx="3881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Save calculation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TextBox 205"/>
          <p:cNvSpPr txBox="1"/>
          <p:nvPr/>
        </p:nvSpPr>
        <p:spPr>
          <a:xfrm>
            <a:off x="6174105" y="5146040"/>
            <a:ext cx="52254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Stronger generalization performance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87578" y="1855371"/>
            <a:ext cx="10456557" cy="3125414"/>
            <a:chOff x="587578" y="1903497"/>
            <a:chExt cx="10456557" cy="3125414"/>
          </a:xfrm>
        </p:grpSpPr>
        <p:grpSp>
          <p:nvGrpSpPr>
            <p:cNvPr id="8" name="组合 7"/>
            <p:cNvGrpSpPr/>
            <p:nvPr/>
          </p:nvGrpSpPr>
          <p:grpSpPr>
            <a:xfrm>
              <a:off x="587578" y="1903497"/>
              <a:ext cx="10456557" cy="3125414"/>
              <a:chOff x="587578" y="1903497"/>
              <a:chExt cx="10456557" cy="31254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isļïḋê"/>
              <p:cNvSpPr/>
              <p:nvPr/>
            </p:nvSpPr>
            <p:spPr>
              <a:xfrm>
                <a:off x="587578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03" y="120000"/>
                    </a:moveTo>
                    <a:cubicBezTo>
                      <a:pt x="46191" y="120000"/>
                      <a:pt x="46191" y="120000"/>
                      <a:pt x="46191" y="120000"/>
                    </a:cubicBezTo>
                    <a:cubicBezTo>
                      <a:pt x="40570" y="120000"/>
                      <a:pt x="34949" y="114640"/>
                      <a:pt x="33727" y="108089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0997" y="5359"/>
                      <a:pt x="5376" y="0"/>
                      <a:pt x="0" y="0"/>
                    </a:cubicBezTo>
                    <a:cubicBezTo>
                      <a:pt x="19796" y="0"/>
                      <a:pt x="19796" y="0"/>
                      <a:pt x="19796" y="0"/>
                    </a:cubicBezTo>
                    <a:cubicBezTo>
                      <a:pt x="73808" y="0"/>
                      <a:pt x="73808" y="0"/>
                      <a:pt x="73808" y="0"/>
                    </a:cubicBezTo>
                    <a:cubicBezTo>
                      <a:pt x="79429" y="0"/>
                      <a:pt x="85050" y="5359"/>
                      <a:pt x="86272" y="11910"/>
                    </a:cubicBezTo>
                    <a:cubicBezTo>
                      <a:pt x="107535" y="108089"/>
                      <a:pt x="107535" y="108089"/>
                      <a:pt x="107535" y="108089"/>
                    </a:cubicBezTo>
                    <a:cubicBezTo>
                      <a:pt x="109002" y="114640"/>
                      <a:pt x="114623" y="120000"/>
                      <a:pt x="120000" y="120000"/>
                    </a:cubicBezTo>
                    <a:lnTo>
                      <a:pt x="100203" y="12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0" name="iṩliḑê"/>
              <p:cNvSpPr/>
              <p:nvPr/>
            </p:nvSpPr>
            <p:spPr>
              <a:xfrm>
                <a:off x="7635024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03" y="120000"/>
                    </a:moveTo>
                    <a:cubicBezTo>
                      <a:pt x="46191" y="120000"/>
                      <a:pt x="46191" y="120000"/>
                      <a:pt x="46191" y="120000"/>
                    </a:cubicBezTo>
                    <a:cubicBezTo>
                      <a:pt x="40570" y="120000"/>
                      <a:pt x="34949" y="114640"/>
                      <a:pt x="33482" y="108089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0997" y="5359"/>
                      <a:pt x="5376" y="0"/>
                      <a:pt x="0" y="0"/>
                    </a:cubicBezTo>
                    <a:cubicBezTo>
                      <a:pt x="19796" y="0"/>
                      <a:pt x="19796" y="0"/>
                      <a:pt x="19796" y="0"/>
                    </a:cubicBezTo>
                    <a:cubicBezTo>
                      <a:pt x="73808" y="0"/>
                      <a:pt x="73808" y="0"/>
                      <a:pt x="73808" y="0"/>
                    </a:cubicBezTo>
                    <a:cubicBezTo>
                      <a:pt x="79429" y="0"/>
                      <a:pt x="84806" y="5359"/>
                      <a:pt x="86272" y="11910"/>
                    </a:cubicBezTo>
                    <a:cubicBezTo>
                      <a:pt x="107535" y="108089"/>
                      <a:pt x="107535" y="108089"/>
                      <a:pt x="107535" y="108089"/>
                    </a:cubicBezTo>
                    <a:cubicBezTo>
                      <a:pt x="109002" y="114640"/>
                      <a:pt x="114623" y="120000"/>
                      <a:pt x="120000" y="120000"/>
                    </a:cubicBezTo>
                    <a:lnTo>
                      <a:pt x="100203" y="12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1" name="ï$ľîḋe"/>
              <p:cNvSpPr/>
              <p:nvPr/>
            </p:nvSpPr>
            <p:spPr>
              <a:xfrm>
                <a:off x="5866426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03" y="120000"/>
                    </a:moveTo>
                    <a:cubicBezTo>
                      <a:pt x="45947" y="120000"/>
                      <a:pt x="45947" y="120000"/>
                      <a:pt x="45947" y="120000"/>
                    </a:cubicBezTo>
                    <a:cubicBezTo>
                      <a:pt x="40570" y="120000"/>
                      <a:pt x="34949" y="114640"/>
                      <a:pt x="33482" y="108089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0997" y="5359"/>
                      <a:pt x="5376" y="0"/>
                      <a:pt x="0" y="0"/>
                    </a:cubicBezTo>
                    <a:cubicBezTo>
                      <a:pt x="19551" y="0"/>
                      <a:pt x="19551" y="0"/>
                      <a:pt x="19551" y="0"/>
                    </a:cubicBezTo>
                    <a:cubicBezTo>
                      <a:pt x="73808" y="0"/>
                      <a:pt x="73808" y="0"/>
                      <a:pt x="73808" y="0"/>
                    </a:cubicBezTo>
                    <a:cubicBezTo>
                      <a:pt x="79185" y="0"/>
                      <a:pt x="84806" y="5359"/>
                      <a:pt x="86272" y="11910"/>
                    </a:cubicBezTo>
                    <a:cubicBezTo>
                      <a:pt x="107535" y="108089"/>
                      <a:pt x="107535" y="108089"/>
                      <a:pt x="107535" y="108089"/>
                    </a:cubicBezTo>
                    <a:cubicBezTo>
                      <a:pt x="108757" y="114640"/>
                      <a:pt x="114378" y="120000"/>
                      <a:pt x="120000" y="120000"/>
                    </a:cubicBezTo>
                    <a:lnTo>
                      <a:pt x="100203" y="12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2" name="îṧļidé"/>
              <p:cNvSpPr/>
              <p:nvPr/>
            </p:nvSpPr>
            <p:spPr>
              <a:xfrm>
                <a:off x="4095152" y="3643822"/>
                <a:ext cx="2301050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448" y="120000"/>
                    </a:moveTo>
                    <a:cubicBezTo>
                      <a:pt x="46191" y="120000"/>
                      <a:pt x="46191" y="120000"/>
                      <a:pt x="46191" y="120000"/>
                    </a:cubicBezTo>
                    <a:cubicBezTo>
                      <a:pt x="40814" y="120000"/>
                      <a:pt x="35193" y="114640"/>
                      <a:pt x="33727" y="108089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0997" y="5359"/>
                      <a:pt x="5621" y="0"/>
                      <a:pt x="0" y="0"/>
                    </a:cubicBezTo>
                    <a:cubicBezTo>
                      <a:pt x="19796" y="0"/>
                      <a:pt x="19796" y="0"/>
                      <a:pt x="19796" y="0"/>
                    </a:cubicBezTo>
                    <a:cubicBezTo>
                      <a:pt x="74052" y="0"/>
                      <a:pt x="74052" y="0"/>
                      <a:pt x="74052" y="0"/>
                    </a:cubicBezTo>
                    <a:cubicBezTo>
                      <a:pt x="79429" y="0"/>
                      <a:pt x="85050" y="5359"/>
                      <a:pt x="86517" y="11910"/>
                    </a:cubicBezTo>
                    <a:cubicBezTo>
                      <a:pt x="107535" y="108089"/>
                      <a:pt x="107535" y="108089"/>
                      <a:pt x="107535" y="108089"/>
                    </a:cubicBezTo>
                    <a:cubicBezTo>
                      <a:pt x="109002" y="114640"/>
                      <a:pt x="114623" y="120000"/>
                      <a:pt x="120000" y="120000"/>
                    </a:cubicBezTo>
                    <a:lnTo>
                      <a:pt x="100448" y="12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3" name="ïšḷíḑé"/>
              <p:cNvSpPr/>
              <p:nvPr/>
            </p:nvSpPr>
            <p:spPr>
              <a:xfrm>
                <a:off x="2326555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0203" y="120000"/>
                    </a:moveTo>
                    <a:cubicBezTo>
                      <a:pt x="46191" y="120000"/>
                      <a:pt x="46191" y="120000"/>
                      <a:pt x="46191" y="120000"/>
                    </a:cubicBezTo>
                    <a:cubicBezTo>
                      <a:pt x="40570" y="120000"/>
                      <a:pt x="34949" y="114640"/>
                      <a:pt x="33727" y="108089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2464" y="11910"/>
                      <a:pt x="12464" y="11910"/>
                      <a:pt x="12464" y="11910"/>
                    </a:cubicBezTo>
                    <a:cubicBezTo>
                      <a:pt x="10997" y="5359"/>
                      <a:pt x="5376" y="0"/>
                      <a:pt x="0" y="0"/>
                    </a:cubicBezTo>
                    <a:cubicBezTo>
                      <a:pt x="19796" y="0"/>
                      <a:pt x="19796" y="0"/>
                      <a:pt x="19796" y="0"/>
                    </a:cubicBezTo>
                    <a:cubicBezTo>
                      <a:pt x="73808" y="0"/>
                      <a:pt x="73808" y="0"/>
                      <a:pt x="73808" y="0"/>
                    </a:cubicBezTo>
                    <a:cubicBezTo>
                      <a:pt x="79429" y="0"/>
                      <a:pt x="85050" y="5359"/>
                      <a:pt x="86272" y="11910"/>
                    </a:cubicBezTo>
                    <a:cubicBezTo>
                      <a:pt x="107535" y="108089"/>
                      <a:pt x="107535" y="108089"/>
                      <a:pt x="107535" y="108089"/>
                    </a:cubicBezTo>
                    <a:cubicBezTo>
                      <a:pt x="109002" y="114640"/>
                      <a:pt x="114623" y="120000"/>
                      <a:pt x="120000" y="120000"/>
                    </a:cubicBezTo>
                    <a:lnTo>
                      <a:pt x="100203" y="12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4" name="íşlïḍé"/>
              <p:cNvSpPr/>
              <p:nvPr/>
            </p:nvSpPr>
            <p:spPr>
              <a:xfrm>
                <a:off x="1440916" y="3643822"/>
                <a:ext cx="2301050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796" y="120000"/>
                    </a:moveTo>
                    <a:cubicBezTo>
                      <a:pt x="74052" y="120000"/>
                      <a:pt x="74052" y="120000"/>
                      <a:pt x="74052" y="120000"/>
                    </a:cubicBezTo>
                    <a:cubicBezTo>
                      <a:pt x="79429" y="120000"/>
                      <a:pt x="85050" y="114640"/>
                      <a:pt x="86517" y="108089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9002" y="5359"/>
                      <a:pt x="114623" y="0"/>
                      <a:pt x="120000" y="0"/>
                    </a:cubicBezTo>
                    <a:cubicBezTo>
                      <a:pt x="100448" y="0"/>
                      <a:pt x="100448" y="0"/>
                      <a:pt x="100448" y="0"/>
                    </a:cubicBezTo>
                    <a:cubicBezTo>
                      <a:pt x="46191" y="0"/>
                      <a:pt x="46191" y="0"/>
                      <a:pt x="46191" y="0"/>
                    </a:cubicBezTo>
                    <a:cubicBezTo>
                      <a:pt x="40814" y="0"/>
                      <a:pt x="35193" y="5359"/>
                      <a:pt x="33727" y="11910"/>
                    </a:cubicBezTo>
                    <a:cubicBezTo>
                      <a:pt x="12464" y="108089"/>
                      <a:pt x="12464" y="108089"/>
                      <a:pt x="12464" y="108089"/>
                    </a:cubicBezTo>
                    <a:cubicBezTo>
                      <a:pt x="10997" y="114640"/>
                      <a:pt x="5621" y="120000"/>
                      <a:pt x="0" y="120000"/>
                    </a:cubicBezTo>
                    <a:lnTo>
                      <a:pt x="19796" y="120000"/>
                    </a:lnTo>
                    <a:close/>
                  </a:path>
                </a:pathLst>
              </a:custGeom>
              <a:solidFill>
                <a:srgbClr val="1C6299"/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5" name="iSḷíďe"/>
              <p:cNvSpPr/>
              <p:nvPr/>
            </p:nvSpPr>
            <p:spPr>
              <a:xfrm>
                <a:off x="3212189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551" y="120000"/>
                    </a:moveTo>
                    <a:cubicBezTo>
                      <a:pt x="73808" y="120000"/>
                      <a:pt x="73808" y="120000"/>
                      <a:pt x="73808" y="120000"/>
                    </a:cubicBezTo>
                    <a:cubicBezTo>
                      <a:pt x="79185" y="120000"/>
                      <a:pt x="84806" y="114640"/>
                      <a:pt x="86272" y="108089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8757" y="5359"/>
                      <a:pt x="114378" y="0"/>
                      <a:pt x="120000" y="0"/>
                    </a:cubicBezTo>
                    <a:cubicBezTo>
                      <a:pt x="100203" y="0"/>
                      <a:pt x="100203" y="0"/>
                      <a:pt x="100203" y="0"/>
                    </a:cubicBezTo>
                    <a:cubicBezTo>
                      <a:pt x="45947" y="0"/>
                      <a:pt x="45947" y="0"/>
                      <a:pt x="45947" y="0"/>
                    </a:cubicBezTo>
                    <a:cubicBezTo>
                      <a:pt x="40570" y="0"/>
                      <a:pt x="34949" y="5359"/>
                      <a:pt x="33482" y="11910"/>
                    </a:cubicBezTo>
                    <a:cubicBezTo>
                      <a:pt x="12464" y="108089"/>
                      <a:pt x="12464" y="108089"/>
                      <a:pt x="12464" y="108089"/>
                    </a:cubicBezTo>
                    <a:cubicBezTo>
                      <a:pt x="10997" y="114640"/>
                      <a:pt x="5376" y="120000"/>
                      <a:pt x="0" y="120000"/>
                    </a:cubicBezTo>
                    <a:lnTo>
                      <a:pt x="19551" y="120000"/>
                    </a:lnTo>
                    <a:close/>
                  </a:path>
                </a:pathLst>
              </a:custGeom>
              <a:solidFill>
                <a:srgbClr val="1C6299"/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6" name="išḷïḋe"/>
              <p:cNvSpPr/>
              <p:nvPr/>
            </p:nvSpPr>
            <p:spPr>
              <a:xfrm>
                <a:off x="4980788" y="3643822"/>
                <a:ext cx="2303727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796" y="120000"/>
                    </a:moveTo>
                    <a:cubicBezTo>
                      <a:pt x="73808" y="120000"/>
                      <a:pt x="73808" y="120000"/>
                      <a:pt x="73808" y="120000"/>
                    </a:cubicBezTo>
                    <a:cubicBezTo>
                      <a:pt x="79429" y="120000"/>
                      <a:pt x="84806" y="114640"/>
                      <a:pt x="86272" y="108089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9002" y="5359"/>
                      <a:pt x="114623" y="0"/>
                      <a:pt x="120000" y="0"/>
                    </a:cubicBezTo>
                    <a:cubicBezTo>
                      <a:pt x="100203" y="0"/>
                      <a:pt x="100203" y="0"/>
                      <a:pt x="100203" y="0"/>
                    </a:cubicBezTo>
                    <a:cubicBezTo>
                      <a:pt x="46191" y="0"/>
                      <a:pt x="46191" y="0"/>
                      <a:pt x="46191" y="0"/>
                    </a:cubicBezTo>
                    <a:cubicBezTo>
                      <a:pt x="40570" y="0"/>
                      <a:pt x="34949" y="5359"/>
                      <a:pt x="33482" y="11910"/>
                    </a:cubicBezTo>
                    <a:cubicBezTo>
                      <a:pt x="12464" y="108089"/>
                      <a:pt x="12464" y="108089"/>
                      <a:pt x="12464" y="108089"/>
                    </a:cubicBezTo>
                    <a:cubicBezTo>
                      <a:pt x="10997" y="114640"/>
                      <a:pt x="5376" y="120000"/>
                      <a:pt x="0" y="120000"/>
                    </a:cubicBezTo>
                    <a:lnTo>
                      <a:pt x="19796" y="120000"/>
                    </a:lnTo>
                    <a:close/>
                  </a:path>
                </a:pathLst>
              </a:custGeom>
              <a:solidFill>
                <a:srgbClr val="1C6299"/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7" name="ï$ļîḓè"/>
              <p:cNvSpPr/>
              <p:nvPr/>
            </p:nvSpPr>
            <p:spPr>
              <a:xfrm>
                <a:off x="6749385" y="3643822"/>
                <a:ext cx="2301050" cy="138508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796" y="120000"/>
                    </a:moveTo>
                    <a:cubicBezTo>
                      <a:pt x="74052" y="120000"/>
                      <a:pt x="74052" y="120000"/>
                      <a:pt x="74052" y="120000"/>
                    </a:cubicBezTo>
                    <a:cubicBezTo>
                      <a:pt x="79429" y="120000"/>
                      <a:pt x="85050" y="114640"/>
                      <a:pt x="86517" y="108089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7535" y="11910"/>
                      <a:pt x="107535" y="11910"/>
                      <a:pt x="107535" y="11910"/>
                    </a:cubicBezTo>
                    <a:cubicBezTo>
                      <a:pt x="109002" y="5359"/>
                      <a:pt x="114623" y="0"/>
                      <a:pt x="120000" y="0"/>
                    </a:cubicBezTo>
                    <a:cubicBezTo>
                      <a:pt x="100448" y="0"/>
                      <a:pt x="100448" y="0"/>
                      <a:pt x="100448" y="0"/>
                    </a:cubicBezTo>
                    <a:cubicBezTo>
                      <a:pt x="46191" y="0"/>
                      <a:pt x="46191" y="0"/>
                      <a:pt x="46191" y="0"/>
                    </a:cubicBezTo>
                    <a:cubicBezTo>
                      <a:pt x="40814" y="0"/>
                      <a:pt x="35193" y="5359"/>
                      <a:pt x="33727" y="11910"/>
                    </a:cubicBezTo>
                    <a:cubicBezTo>
                      <a:pt x="12464" y="108089"/>
                      <a:pt x="12464" y="108089"/>
                      <a:pt x="12464" y="108089"/>
                    </a:cubicBezTo>
                    <a:cubicBezTo>
                      <a:pt x="10997" y="114640"/>
                      <a:pt x="5621" y="120000"/>
                      <a:pt x="0" y="120000"/>
                    </a:cubicBezTo>
                    <a:lnTo>
                      <a:pt x="19796" y="120000"/>
                    </a:lnTo>
                    <a:close/>
                  </a:path>
                </a:pathLst>
              </a:custGeom>
              <a:solidFill>
                <a:srgbClr val="1C6299"/>
              </a:solidFill>
              <a:ln>
                <a:noFill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8" name="ïşḷîḑè"/>
              <p:cNvSpPr/>
              <p:nvPr/>
            </p:nvSpPr>
            <p:spPr>
              <a:xfrm>
                <a:off x="8676193" y="1903497"/>
                <a:ext cx="2367942" cy="312541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cubicBezTo>
                      <a:pt x="17821" y="120000"/>
                      <a:pt x="17821" y="120000"/>
                      <a:pt x="17821" y="120000"/>
                    </a:cubicBezTo>
                    <a:cubicBezTo>
                      <a:pt x="66772" y="120000"/>
                      <a:pt x="66772" y="120000"/>
                      <a:pt x="66772" y="120000"/>
                    </a:cubicBezTo>
                    <a:cubicBezTo>
                      <a:pt x="71762" y="120000"/>
                      <a:pt x="76990" y="116243"/>
                      <a:pt x="78178" y="111823"/>
                    </a:cubicBezTo>
                    <a:cubicBezTo>
                      <a:pt x="95524" y="51712"/>
                      <a:pt x="95524" y="51712"/>
                      <a:pt x="95524" y="51712"/>
                    </a:cubicBezTo>
                    <a:cubicBezTo>
                      <a:pt x="113584" y="51712"/>
                      <a:pt x="113584" y="51712"/>
                      <a:pt x="113584" y="51712"/>
                    </a:cubicBezTo>
                    <a:cubicBezTo>
                      <a:pt x="118336" y="51712"/>
                      <a:pt x="120000" y="48618"/>
                      <a:pt x="117148" y="44861"/>
                    </a:cubicBezTo>
                    <a:cubicBezTo>
                      <a:pt x="85306" y="4419"/>
                      <a:pt x="85306" y="4419"/>
                      <a:pt x="85306" y="4419"/>
                    </a:cubicBezTo>
                    <a:cubicBezTo>
                      <a:pt x="82455" y="883"/>
                      <a:pt x="76752" y="0"/>
                      <a:pt x="72950" y="2872"/>
                    </a:cubicBezTo>
                    <a:cubicBezTo>
                      <a:pt x="13544" y="46629"/>
                      <a:pt x="13544" y="46629"/>
                      <a:pt x="13544" y="46629"/>
                    </a:cubicBezTo>
                    <a:cubicBezTo>
                      <a:pt x="9742" y="49281"/>
                      <a:pt x="10455" y="51712"/>
                      <a:pt x="15445" y="51712"/>
                    </a:cubicBezTo>
                    <a:cubicBezTo>
                      <a:pt x="28752" y="51712"/>
                      <a:pt x="28752" y="51712"/>
                      <a:pt x="28752" y="51712"/>
                    </a:cubicBezTo>
                    <a:cubicBezTo>
                      <a:pt x="11405" y="111823"/>
                      <a:pt x="11405" y="111823"/>
                      <a:pt x="11405" y="111823"/>
                    </a:cubicBezTo>
                    <a:cubicBezTo>
                      <a:pt x="11405" y="111823"/>
                      <a:pt x="11405" y="111823"/>
                      <a:pt x="11405" y="111823"/>
                    </a:cubicBezTo>
                    <a:cubicBezTo>
                      <a:pt x="9980" y="116243"/>
                      <a:pt x="4990" y="120000"/>
                      <a:pt x="0" y="120000"/>
                    </a:cubicBezTo>
                    <a:close/>
                  </a:path>
                </a:pathLst>
              </a:custGeom>
              <a:solidFill>
                <a:srgbClr val="1C6299"/>
              </a:solidFill>
              <a:ln w="9525" cap="flat" cmpd="sng">
                <a:noFill/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 anchorCtr="0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等线" panose="02010600030101010101" pitchFamily="2" charset="-122"/>
                  <a:ea typeface="+mn-ea"/>
                  <a:cs typeface="+mn-cs"/>
                </a:endParaRP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0923" y="4113137"/>
              <a:ext cx="504000" cy="5040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697" y="4113137"/>
              <a:ext cx="504000" cy="50400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471" y="4113137"/>
              <a:ext cx="504000" cy="50400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245" y="4113137"/>
              <a:ext cx="504000" cy="504000"/>
            </a:xfrm>
            <a:prstGeom prst="rect">
              <a:avLst/>
            </a:prstGeom>
          </p:spPr>
        </p:pic>
      </p:grpSp>
      <p:sp>
        <p:nvSpPr>
          <p:cNvPr id="47" name="文本框 46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57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sz="32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  <a:sym typeface="+mn-ea"/>
              </a:rPr>
              <a:t>The advantage of DenseNet</a:t>
            </a:r>
            <a:endParaRPr lang="zh-CN" altLang="en-US" sz="32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59" name="组合 58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60" name="椭圆 59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3.3</a:t>
              </a:r>
              <a:endParaRPr kumimoji="0" lang="zh-CN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4" name="标题占位符 1"/>
          <p:cNvSpPr txBox="1"/>
          <p:nvPr/>
        </p:nvSpPr>
        <p:spPr>
          <a:xfrm>
            <a:off x="965200" y="-100330"/>
            <a:ext cx="6819265" cy="81788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sz="32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 </a:t>
            </a:r>
            <a:r>
              <a:rPr lang="en-US" sz="32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Un</a:t>
            </a:r>
            <a:r>
              <a:rPr sz="32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et++</a:t>
            </a:r>
            <a:endParaRPr sz="32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46" name="组合 45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7" name="椭圆 46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3.4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04720" y="1397635"/>
            <a:ext cx="7782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Unet forms </a:t>
            </a:r>
            <a:r>
              <a:rPr lang="en-US" altLang="zh-CN" sz="2400" b="1"/>
              <a:t>UN</a:t>
            </a:r>
            <a:r>
              <a:rPr lang="zh-CN" altLang="en-US" sz="2400" b="1"/>
              <a:t>et++ based on the idea of DenseNet</a:t>
            </a:r>
            <a:endParaRPr lang="zh-CN" altLang="en-US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9755" y="1920240"/>
            <a:ext cx="5953125" cy="396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610404" y="6583649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4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32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A</a:t>
            </a:r>
            <a:r>
              <a:rPr sz="3200" b="1" dirty="0">
                <a:solidFill>
                  <a:sysClr val="windowText" lastClr="000000"/>
                </a:solidFill>
                <a:latin typeface="Arial" panose="020B0604020202090204"/>
                <a:ea typeface="微软雅黑" panose="020B0503020204020204" pitchFamily="34" charset="-122"/>
              </a:rPr>
              <a:t>pplication</a:t>
            </a:r>
            <a:endParaRPr sz="3200" b="1" dirty="0">
              <a:solidFill>
                <a:sysClr val="windowText" lastClr="000000"/>
              </a:solidFill>
              <a:latin typeface="Arial" panose="020B0604020202090204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grpSp>
        <p:nvGrpSpPr>
          <p:cNvPr id="46" name="组合 45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47" name="椭圆 46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3.5</a:t>
              </a:r>
              <a:endPara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88590" y="1213485"/>
            <a:ext cx="6685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2400" b="1"/>
              <a:t>Full-Resolution Residual Networks for Semantic Image Segmentation Street Scenes</a:t>
            </a:r>
            <a:endParaRPr sz="2400" b="1"/>
          </a:p>
        </p:txBody>
      </p:sp>
      <p:pic>
        <p:nvPicPr>
          <p:cNvPr id="3" name="street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70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8130" y="2496820"/>
            <a:ext cx="6556375" cy="3550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8271" y="1951493"/>
            <a:ext cx="12220271" cy="1838567"/>
          </a:xfrm>
          <a:prstGeom prst="rect">
            <a:avLst/>
          </a:prstGeom>
          <a:solidFill>
            <a:srgbClr val="1C6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35894" y="2409070"/>
            <a:ext cx="459676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defRPr/>
            </a:pPr>
            <a:r>
              <a:rPr lang="en-US" altLang="zh-CN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all</a:t>
            </a:r>
            <a:endParaRPr lang="en-US" altLang="zh-CN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1558640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1418982"/>
            <a:ext cx="3140616" cy="29035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212782"/>
            <a:ext cx="1966449" cy="575997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9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5288" y="6583649"/>
            <a:ext cx="2967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Tsinghua University of China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8171" y="2105561"/>
            <a:ext cx="221406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98052">
                      <a:schemeClr val="bg1"/>
                    </a:gs>
                    <a:gs pos="0">
                      <a:srgbClr val="1C6299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98052">
                    <a:schemeClr val="bg1"/>
                  </a:gs>
                  <a:gs pos="0">
                    <a:srgbClr val="1C6299"/>
                  </a:gs>
                  <a:gs pos="100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560176" y="2869566"/>
            <a:ext cx="6713702" cy="1035858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Background</a:t>
            </a:r>
            <a:endParaRPr kumimoji="0" lang="en-US" altLang="zh-CN" sz="4000" b="1" i="0" u="none" strike="noStrike" kern="1200" cap="none" spc="1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619693" y="2143125"/>
            <a:ext cx="0" cy="257175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dashDot"/>
            <a:miter lim="800000"/>
          </a:ln>
          <a:effectLst/>
        </p:spPr>
      </p:cxnSp>
      <p:sp>
        <p:nvSpPr>
          <p:cNvPr id="17" name="任意多边形: 形状 16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917027" y="597107"/>
            <a:ext cx="6452568" cy="5936919"/>
          </a:xfrm>
          <a:prstGeom prst="ellipse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ctr" defTabSz="963930" fontAlgn="auto">
              <a:spcBef>
                <a:spcPts val="0"/>
              </a:spcBef>
              <a:spcAft>
                <a:spcPts val="0"/>
              </a:spcAft>
            </a:pPr>
            <a:endParaRPr lang="zh-CN" altLang="en-US" sz="19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205"/>
          <p:cNvSpPr txBox="1"/>
          <p:nvPr/>
        </p:nvSpPr>
        <p:spPr>
          <a:xfrm>
            <a:off x="1975485" y="5236845"/>
            <a:ext cx="3159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Image Classification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TextBox 205"/>
          <p:cNvSpPr txBox="1"/>
          <p:nvPr/>
        </p:nvSpPr>
        <p:spPr>
          <a:xfrm>
            <a:off x="7226300" y="5236845"/>
            <a:ext cx="3104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3754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Semantic Segmentation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Semantic segmentation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1.1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0320" y="1378585"/>
            <a:ext cx="4529449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25" y="1378585"/>
            <a:ext cx="4567555" cy="323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05"/>
          <p:cNvSpPr txBox="1"/>
          <p:nvPr/>
        </p:nvSpPr>
        <p:spPr>
          <a:xfrm>
            <a:off x="5612130" y="1886585"/>
            <a:ext cx="59067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3754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AutoEncoder idea is to map information from a feature space to a new feature space.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input of the sample is also the ground true of the network.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AutoEncoder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1.2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10" y="1675765"/>
            <a:ext cx="4826180" cy="32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05"/>
          <p:cNvSpPr txBox="1"/>
          <p:nvPr/>
        </p:nvSpPr>
        <p:spPr>
          <a:xfrm>
            <a:off x="5612130" y="1886585"/>
            <a:ext cx="59067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3754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 network between encoder and decoder can be diverse.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AutoEncoder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1.2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8900" y="1291590"/>
            <a:ext cx="3255645" cy="4275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05"/>
          <p:cNvSpPr txBox="1"/>
          <p:nvPr/>
        </p:nvSpPr>
        <p:spPr>
          <a:xfrm>
            <a:off x="4307840" y="5159375"/>
            <a:ext cx="2933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3754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Reshape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Upsampling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1.2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0075" y="2347595"/>
            <a:ext cx="2516667" cy="18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1268095"/>
            <a:ext cx="4026727" cy="28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05"/>
          <p:cNvSpPr txBox="1"/>
          <p:nvPr/>
        </p:nvSpPr>
        <p:spPr>
          <a:xfrm>
            <a:off x="1633220" y="5133975"/>
            <a:ext cx="2933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3754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Convolution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Deconvolution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1.3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5" name="图片 4" descr="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70" y="1491615"/>
            <a:ext cx="3098165" cy="3288665"/>
          </a:xfrm>
          <a:prstGeom prst="rect">
            <a:avLst/>
          </a:prstGeom>
        </p:spPr>
      </p:pic>
      <p:pic>
        <p:nvPicPr>
          <p:cNvPr id="6" name="图片 5" descr="de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885" y="1486535"/>
            <a:ext cx="2934335" cy="3293745"/>
          </a:xfrm>
          <a:prstGeom prst="rect">
            <a:avLst/>
          </a:prstGeom>
        </p:spPr>
      </p:pic>
      <p:sp>
        <p:nvSpPr>
          <p:cNvPr id="7" name="TextBox 205"/>
          <p:cNvSpPr txBox="1"/>
          <p:nvPr/>
        </p:nvSpPr>
        <p:spPr>
          <a:xfrm>
            <a:off x="7185025" y="5133975"/>
            <a:ext cx="348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3754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Deconvolution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05"/>
          <p:cNvSpPr txBox="1"/>
          <p:nvPr/>
        </p:nvSpPr>
        <p:spPr>
          <a:xfrm>
            <a:off x="3166110" y="5655945"/>
            <a:ext cx="5847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137541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One-step deconvolution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60400" y="760413"/>
            <a:ext cx="10858500" cy="0"/>
          </a:xfrm>
          <a:prstGeom prst="line">
            <a:avLst/>
          </a:prstGeom>
          <a:noFill/>
          <a:ln w="22225" cap="flat" cmpd="sng" algn="ctr">
            <a:solidFill>
              <a:srgbClr val="1C6299"/>
            </a:solidFill>
            <a:prstDash val="solid"/>
            <a:miter lim="800000"/>
          </a:ln>
          <a:effectLst/>
        </p:spPr>
      </p:cxnSp>
      <p:sp>
        <p:nvSpPr>
          <p:cNvPr id="52" name="标题占位符 1"/>
          <p:cNvSpPr txBox="1"/>
          <p:nvPr/>
        </p:nvSpPr>
        <p:spPr>
          <a:xfrm>
            <a:off x="965200" y="-100014"/>
            <a:ext cx="5435600" cy="817564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j-cs"/>
              </a:rPr>
              <a:t>Fully Convolution Network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03760" y="159728"/>
            <a:ext cx="725344" cy="619478"/>
            <a:chOff x="178632" y="159728"/>
            <a:chExt cx="725344" cy="619478"/>
          </a:xfrm>
        </p:grpSpPr>
        <p:sp>
          <p:nvSpPr>
            <p:cNvPr id="55" name="椭圆 54"/>
            <p:cNvSpPr/>
            <p:nvPr/>
          </p:nvSpPr>
          <p:spPr>
            <a:xfrm>
              <a:off x="358210" y="159728"/>
              <a:ext cx="468000" cy="468000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30876" y="233483"/>
              <a:ext cx="67310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1.4</a:t>
              </a:r>
              <a:endParaRPr kumimoji="0" lang="en-US" altLang="zh-CN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78632" y="602993"/>
              <a:ext cx="176213" cy="176213"/>
            </a:xfrm>
            <a:prstGeom prst="ellipse">
              <a:avLst/>
            </a:prstGeom>
            <a:gradFill>
              <a:gsLst>
                <a:gs pos="0">
                  <a:srgbClr val="1C6299"/>
                </a:gs>
                <a:gs pos="100000">
                  <a:srgbClr val="5C307D">
                    <a:alpha val="9000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60400" y="6583649"/>
            <a:ext cx="1941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自强不息 厚德载物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13" y="176378"/>
            <a:ext cx="1897854" cy="55590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4090" y="6583649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10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知行合一、经世致用</a:t>
            </a:r>
            <a:endParaRPr kumimoji="0" lang="zh-CN" altLang="en-US" sz="10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37792" y="6583649"/>
            <a:ext cx="2484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Central South University</a:t>
            </a:r>
            <a:endParaRPr kumimoji="0" lang="zh-CN" altLang="en-US" sz="1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" name="Google Shape;117;p22"/>
          <p:cNvPicPr preferRelativeResize="0"/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-14910" b="14910"/>
          <a:stretch>
            <a:fillRect/>
          </a:stretch>
        </p:blipFill>
        <p:spPr>
          <a:xfrm>
            <a:off x="2866955" y="1525791"/>
            <a:ext cx="645807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420278204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3083</Words>
  <Application>WPS 演示</Application>
  <PresentationFormat>宽屏</PresentationFormat>
  <Paragraphs>324</Paragraphs>
  <Slides>24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48" baseType="lpstr">
      <vt:lpstr>Arial</vt:lpstr>
      <vt:lpstr>方正书宋_GBK</vt:lpstr>
      <vt:lpstr>Wingdings</vt:lpstr>
      <vt:lpstr>Arial</vt:lpstr>
      <vt:lpstr>Trebuchet MS</vt:lpstr>
      <vt:lpstr>Calibri</vt:lpstr>
      <vt:lpstr>等线</vt:lpstr>
      <vt:lpstr>微软雅黑</vt:lpstr>
      <vt:lpstr>汉仪旗黑KW</vt:lpstr>
      <vt:lpstr>Impact</vt:lpstr>
      <vt:lpstr>宋体</vt:lpstr>
      <vt:lpstr>Times New Roman</vt:lpstr>
      <vt:lpstr>黑体</vt:lpstr>
      <vt:lpstr>Helvetica Neue</vt:lpstr>
      <vt:lpstr>宋体</vt:lpstr>
      <vt:lpstr>Arial Unicode MS</vt:lpstr>
      <vt:lpstr>汉仪书宋二KW</vt:lpstr>
      <vt:lpstr>汉仪中等线KW</vt:lpstr>
      <vt:lpstr>汉仪中黑KW</vt:lpstr>
      <vt:lpstr>等线 Light</vt:lpstr>
      <vt:lpstr>Calibri Light</vt:lpstr>
      <vt:lpstr>1_Office 主题​​</vt:lpstr>
      <vt:lpstr>2_Office 主题​​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xiaoyin</cp:lastModifiedBy>
  <cp:revision>152</cp:revision>
  <dcterms:created xsi:type="dcterms:W3CDTF">2019-12-19T10:48:06Z</dcterms:created>
  <dcterms:modified xsi:type="dcterms:W3CDTF">2019-12-19T10:48:06Z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2052-1.8.2.2861</vt:lpwstr>
  </property>
</Properties>
</file>